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3F73-C290-4A15-8841-D405C05A48F5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20F3-224A-4B53-BDB2-16A5041AE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912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3F73-C290-4A15-8841-D405C05A48F5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20F3-224A-4B53-BDB2-16A5041AE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613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3F73-C290-4A15-8841-D405C05A48F5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20F3-224A-4B53-BDB2-16A5041AE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671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3F73-C290-4A15-8841-D405C05A48F5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20F3-224A-4B53-BDB2-16A5041AE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040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3F73-C290-4A15-8841-D405C05A48F5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20F3-224A-4B53-BDB2-16A5041AE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40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3F73-C290-4A15-8841-D405C05A48F5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20F3-224A-4B53-BDB2-16A5041AE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533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3F73-C290-4A15-8841-D405C05A48F5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20F3-224A-4B53-BDB2-16A5041AE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944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3F73-C290-4A15-8841-D405C05A48F5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20F3-224A-4B53-BDB2-16A5041AE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56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3F73-C290-4A15-8841-D405C05A48F5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20F3-224A-4B53-BDB2-16A5041AE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257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3F73-C290-4A15-8841-D405C05A48F5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20F3-224A-4B53-BDB2-16A5041AE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10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3F73-C290-4A15-8841-D405C05A48F5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20F3-224A-4B53-BDB2-16A5041AE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178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3F73-C290-4A15-8841-D405C05A48F5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20F3-224A-4B53-BDB2-16A5041AE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533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3F73-C290-4A15-8841-D405C05A48F5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B20F3-224A-4B53-BDB2-16A5041AE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70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EB603F73-C290-4A15-8841-D405C05A48F5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63B20F3-224A-4B53-BDB2-16A5041AE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818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EB603F73-C290-4A15-8841-D405C05A48F5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63B20F3-224A-4B53-BDB2-16A5041AE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487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901035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n.org/ru/documents/decl_conv/conventions/childcon.s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ase.garant.ru/12116087/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://www.consultant.ru/document/cons_doc_LAW_19558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tic.government.ru/media/files/f5Z8H9tgUK5Y9qtJ0tEFnyHlBitwN4gB.pdf" TargetMode="External"/><Relationship Id="rId5" Type="http://schemas.openxmlformats.org/officeDocument/2006/relationships/hyperlink" Target="https://base.garant.ru/103544/" TargetMode="External"/><Relationship Id="rId4" Type="http://schemas.openxmlformats.org/officeDocument/2006/relationships/hyperlink" Target="http://www.consultant.ru/document/cons_doc_LAW_140174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pobr.admhmao.ru/upload/iblock/17d/Prikaz-DOiMP-ot-30.12.2021-_2088-_-Model-vospitatelnoy-sistemy-KHMAO.pdf" TargetMode="External"/><Relationship Id="rId2" Type="http://schemas.openxmlformats.org/officeDocument/2006/relationships/hyperlink" Target="http://eduhmansy.ru/storage/app/uploads/public/611/10e/bf4/61110ebf47a1b444658490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depobr.admhmao.ru/upload/iblock/8c6/mi3kllwmz2ka30lw4j0hhitwhcg25731/405_p.pdf" TargetMode="External"/><Relationship Id="rId4" Type="http://schemas.openxmlformats.org/officeDocument/2006/relationships/hyperlink" Target="https://depobr.admhmao.ru/upload/iblock/660/419_p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ol5nv.ru/lokalnye-normativnye-akty/polozhenie-o-klassnom-rukovoditele" TargetMode="External"/><Relationship Id="rId2" Type="http://schemas.openxmlformats.org/officeDocument/2006/relationships/hyperlink" Target="https://school5nv.ru/lokalnye-normativnye-akty/polozhenie-o-vospitatelnoj-programme-klassnogo-rukovoditelya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s://school5nv.ru/lokalnye-normativnye-akty/polozhenie-ob-organizacii-vneurochnoj-deyatelnosti" TargetMode="External"/><Relationship Id="rId4" Type="http://schemas.openxmlformats.org/officeDocument/2006/relationships/hyperlink" Target="https://school5nv.ru/lokalnye-normativnye-akty/polozhenie-o-rabochej-program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BD5D29-866F-48D2-8409-EED5C5BFE7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Перечень документов, регулирующих деятельность классного руководителя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62658EF-EF0D-4901-A84A-FFBF6080D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98691" y="4993217"/>
            <a:ext cx="4124180" cy="1629256"/>
          </a:xfrm>
        </p:spPr>
        <p:txBody>
          <a:bodyPr>
            <a:normAutofit/>
          </a:bodyPr>
          <a:lstStyle/>
          <a:p>
            <a:pPr algn="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Презентацию подготовила </a:t>
            </a:r>
          </a:p>
          <a:p>
            <a:pPr algn="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Студентка группы 320 Н1 </a:t>
            </a:r>
          </a:p>
          <a:p>
            <a:pPr algn="r"/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Ляскова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Светлана</a:t>
            </a:r>
          </a:p>
        </p:txBody>
      </p:sp>
    </p:spTree>
    <p:extLst>
      <p:ext uri="{BB962C8B-B14F-4D97-AF65-F5344CB8AC3E}">
        <p14:creationId xmlns:p14="http://schemas.microsoft.com/office/powerpoint/2010/main" val="1745570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youaremodel.ru/wp-content/uploads/2020/10/DgiiVagWsAIyZ_w.jpg-large-1536x1152.jpg">
            <a:extLst>
              <a:ext uri="{FF2B5EF4-FFF2-40B4-BE49-F238E27FC236}">
                <a16:creationId xmlns:a16="http://schemas.microsoft.com/office/drawing/2014/main" id="{FC2D8017-C696-4AD4-A37C-2FDFBA5D87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8" r="6292"/>
          <a:stretch/>
        </p:blipFill>
        <p:spPr bwMode="auto">
          <a:xfrm>
            <a:off x="7546108" y="2692779"/>
            <a:ext cx="4359563" cy="3718033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A5E457-84E7-4D66-A575-625C2E066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0002" y="641151"/>
            <a:ext cx="10571998" cy="970450"/>
          </a:xfrm>
        </p:spPr>
        <p:txBody>
          <a:bodyPr/>
          <a:lstStyle/>
          <a:p>
            <a:r>
              <a:rPr lang="ru-RU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Международный уровень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3F54B0-3058-41FE-ACA9-93D6F7816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2540000"/>
            <a:ext cx="6557818" cy="412865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500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ДЕКЛАРАЦИЯ ПРАВ РЕБЕНКА - </a:t>
            </a:r>
            <a:r>
              <a:rPr lang="en-US" sz="2500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HTTPS://DOCS.CNTD.RU/DOCUMENT/1901035</a:t>
            </a:r>
            <a:endParaRPr lang="ru-RU" sz="2500" b="1" i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ru-RU" sz="2500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КОНВЕНЦИЯ О ПРАВАХ РЕБЕНКА - </a:t>
            </a:r>
            <a:r>
              <a:rPr lang="en-US" sz="2500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HTTPS://WWW.UN.ORG/RU/DOCUMENTS/DECL_CONV/CONVENTIONS/CHILDCON.SHTML</a:t>
            </a:r>
            <a:r>
              <a:rPr lang="ru-RU" sz="2500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</a:p>
          <a:p>
            <a:endParaRPr lang="ru-RU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ru-RU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045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ED378-9346-4A4A-BC75-A9EDF161F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164" y="419478"/>
            <a:ext cx="10571998" cy="970450"/>
          </a:xfrm>
        </p:spPr>
        <p:txBody>
          <a:bodyPr/>
          <a:lstStyle/>
          <a:p>
            <a:r>
              <a:rPr lang="ru-RU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уровень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9152B4-57DD-4EE7-B914-AC01B895D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544" y="2311676"/>
            <a:ext cx="11573164" cy="430414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</a:pPr>
            <a:endParaRPr lang="ru-RU" sz="1600" b="1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1600" b="1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1600" b="1" dirty="0">
              <a:ln w="0"/>
              <a:solidFill>
                <a:schemeClr val="tx1">
                  <a:lumMod val="9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ru-RU" sz="1700" b="1" dirty="0">
              <a:ln w="0"/>
              <a:solidFill>
                <a:schemeClr val="tx1">
                  <a:lumMod val="9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1700" b="1" dirty="0">
                <a:ln w="0"/>
                <a:solidFill>
                  <a:schemeClr val="tx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Федеральный закон "Об основных гарантиях прав ребенка в Российской Федерации" от 24.07.1998 N 124-ФЗ (последняя редакция) - </a:t>
            </a:r>
            <a:r>
              <a:rPr lang="en-US" sz="1700" b="1" dirty="0">
                <a:ln w="0"/>
                <a:solidFill>
                  <a:schemeClr val="tx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http://www.consultant.ru/document/cons_doc_LAW_19558/</a:t>
            </a:r>
            <a:r>
              <a:rPr lang="ru-RU" sz="1700" b="1" dirty="0">
                <a:ln w="0"/>
                <a:solidFill>
                  <a:schemeClr val="tx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</a:p>
          <a:p>
            <a:r>
              <a:rPr lang="ru-RU" sz="1700" b="1" dirty="0">
                <a:ln w="0"/>
                <a:solidFill>
                  <a:schemeClr val="tx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Федеральный закон от 24 июня 1999 г. N 120-ФЗ "Об основах системы профилактики безнадзорности и правонарушений несовершеннолетних" (с изменениями и дополнениями) - </a:t>
            </a:r>
            <a:r>
              <a:rPr lang="en-US" sz="1700" b="1" dirty="0">
                <a:ln w="0"/>
                <a:solidFill>
                  <a:schemeClr val="tx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https://base.garant.ru/12116087/</a:t>
            </a:r>
            <a:r>
              <a:rPr lang="ru-RU" sz="1700" b="1" dirty="0">
                <a:ln w="0"/>
                <a:solidFill>
                  <a:schemeClr val="tx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ru-RU" sz="1700" b="1" dirty="0">
                <a:ln w="0"/>
                <a:solidFill>
                  <a:schemeClr val="tx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Федеральный закон "Об образовании в Российской Федерации" от 29.12.2012 N 273-ФЗ (последняя редакция) - </a:t>
            </a:r>
            <a:r>
              <a:rPr lang="en-US" sz="1700" b="1" dirty="0">
                <a:ln w="0"/>
                <a:solidFill>
                  <a:schemeClr val="tx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http://www.consultant.ru/document/cons_doc_LAW_140174/</a:t>
            </a:r>
            <a:r>
              <a:rPr lang="ru-RU" sz="1700" b="1" dirty="0">
                <a:ln w="0"/>
                <a:solidFill>
                  <a:schemeClr val="tx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ru-RU" sz="1700" b="1" dirty="0">
                <a:ln w="0"/>
                <a:solidFill>
                  <a:schemeClr val="tx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Федеральный закон от 28 июня 1995 г. N 98-ФЗ "О государственной поддержке молодежных и детских общественных объединений" (с изменениями и дополнениями) -  </a:t>
            </a:r>
            <a:r>
              <a:rPr lang="en-US" sz="1700" b="1" dirty="0">
                <a:ln w="0"/>
                <a:solidFill>
                  <a:schemeClr val="tx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https://base.garant.ru/103544/</a:t>
            </a:r>
            <a:r>
              <a:rPr lang="ru-RU" sz="1700" b="1" dirty="0">
                <a:ln w="0"/>
                <a:solidFill>
                  <a:schemeClr val="tx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ru-RU" sz="1700" b="1" dirty="0">
                <a:ln w="0"/>
                <a:solidFill>
                  <a:schemeClr val="tx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Распоряжение Правительства Российской Федерации от 29 мая 2015 г. № 996-р «Стратегия развития воспитания в Российской Федерации на период до 2025 года»  - </a:t>
            </a:r>
            <a:r>
              <a:rPr lang="en-US" sz="1700" b="1" dirty="0">
                <a:ln w="0"/>
                <a:solidFill>
                  <a:schemeClr val="tx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http://static.government.ru/media/files/f5Z8H9tgUK5Y9qtJ0tEFnyHlBitwN4gB.pdf</a:t>
            </a:r>
            <a:r>
              <a:rPr lang="ru-RU" sz="1700" b="1" dirty="0">
                <a:ln w="0"/>
                <a:solidFill>
                  <a:schemeClr val="tx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endParaRPr lang="ru-RU" sz="1600" b="1" dirty="0"/>
          </a:p>
          <a:p>
            <a:endParaRPr lang="ru-RU" sz="1600" b="1" dirty="0"/>
          </a:p>
          <a:p>
            <a:endParaRPr lang="ru-RU" sz="1600" b="1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1600" b="1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1600" dirty="0"/>
          </a:p>
        </p:txBody>
      </p:sp>
      <p:pic>
        <p:nvPicPr>
          <p:cNvPr id="2050" name="Picture 2" descr="https://strana-kass.ru/upload/iblock/466/46633f9c2e0a1bd280004eb4efebfddc.jpg">
            <a:extLst>
              <a:ext uri="{FF2B5EF4-FFF2-40B4-BE49-F238E27FC236}">
                <a16:creationId xmlns:a16="http://schemas.microsoft.com/office/drawing/2014/main" id="{C00491CF-2E59-42DE-8CBA-1DC16E131E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1" r="21752" b="28287"/>
          <a:stretch/>
        </p:blipFill>
        <p:spPr bwMode="auto">
          <a:xfrm>
            <a:off x="9402619" y="242178"/>
            <a:ext cx="1656106" cy="17431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4421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3A0BB3-BAAD-4A26-A334-1C6403B1A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655" y="475418"/>
            <a:ext cx="10571998" cy="970450"/>
          </a:xfrm>
        </p:spPr>
        <p:txBody>
          <a:bodyPr/>
          <a:lstStyle/>
          <a:p>
            <a:r>
              <a:rPr lang="ru-RU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Региональный уровень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5F64FC-2808-45FD-BDDB-CD4E57B93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164" y="2360833"/>
            <a:ext cx="11379200" cy="43632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b="1" dirty="0"/>
              <a:t>ЗАКОН ОБ ОБРАЗОВАНИИ В ХАНТЫ-МАНСИЙСКОМ АВТОНОМНОМ ОКРУГЕ – ЮГРЕ - 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HTTP://EDUHMANSY.RU/STORAGE/APP/UPLOADS/PUBLIC/611/10E/BF4/61110EBF47A1B444658490.PDF</a:t>
            </a:r>
            <a:r>
              <a:rPr lang="ru-RU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r>
              <a:rPr lang="ru-RU" b="1" dirty="0"/>
              <a:t> ПРИКАЗ ДЕПОБРАЗОВАНИЯ И МОЛОДЁЖИ ЮГРЫ № 2088 ОТ 30.12.2020 ОБ УТВЕРЖДЕНИИ МОДЕЛИ ВОСПИТАТЕЛЬНОЙ СИСТЕМЫ ХАНТЫ-МАНСИЙСКОГО АВТОНОМНОГО ОКРУГА – ЮГРЫ, ОРИЕНТИРОВАННАЯ НА ПРИМЕНЕНИЕ ЗДОРОВЬЕСБЕРЕГАЮЩИХ ТЕХНОЛОГИЙ, ФОРМИРОВАНИЕ КУЛЬТУРЫ ЗДОРОВОГО И БЕЗОПАСНОГО ОБРАЗА ЖИЗНИ - 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HTTPS://DEPOBR.ADMHMAO.RU/UPLOAD/IBLOCK/17D/PRIKAZ-DOIMP-OT-30.12.2021-_2088-_-MODEL-VOSPITATELNOY-SISTEMY-KHMAO.PDF</a:t>
            </a:r>
            <a:r>
              <a:rPr lang="ru-RU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r>
              <a:rPr lang="ru-RU" b="1" dirty="0"/>
              <a:t>ПРИКАЗ ДЕПОБРАЗОВАНИЯ И МОЛОДЁЖИ ЮГРЫ № 419 ОТ 04.05.2018 О НАЗНАЧЕНИИ ОТВЕТСТВЕННЫХ ИСПОЛНИТЕЛЕЙ ЗА РЕАЛИЗАЦИЮ ПЛАНА МЕРОПРИЯТИЙ ПО РЕАЛИЗАЦИИ В 2018-2020 ГОДАХ СТРАТЕГИИ РАЗВИТИЯ ВОСПИТАНИЯ НА ПЕРИОД ДО 2025 ГОДА, УТВЕРЖДЕННОЙ РАСПОРЯЖЕНИЕМ ПРАВИТЕЛЬСТВ - 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HTTPS://DEPOBR.ADMHMAO.RU/UPLOAD/IBLOCK/660/419_P.PDF</a:t>
            </a:r>
            <a:r>
              <a:rPr lang="ru-RU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</a:t>
            </a:r>
          </a:p>
          <a:p>
            <a:r>
              <a:rPr lang="ru-RU" b="1" dirty="0"/>
              <a:t> О ВНЕСЕНИИ ИЗМЕНЕНИЙ В ПОСТАНОВЛЕНИЕ ПРАВИТЕЛЬСТВА ХАНТЫ-МАНСИЙСКОГО АВТОНОМНОГО ОКРУГА – ЮГРЫ ОТ 30 ДЕКАБРЯ 2021 ГОДА № 634-П «О МЕРАХ ПО РЕАЛИЗАЦИИ ГОСУДАРСТВЕННОЙ ПРОГРАММЫ ХАНТЫ-МАНСИЙСКОГО АВТОНОМНОГО ОКРУГА – ЮГРЫ «РАЗВИТИЕ ОБРАЗОВАНИЯ» - 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HTTPS://DEPOBR.ADMHMAO.RU/UPLOAD/IBLOCK/8C6/MI3KLLWMZ2KA30LW4J0HHITWHCG25731/405_P.PDF</a:t>
            </a:r>
            <a:r>
              <a:rPr lang="ru-RU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pic>
        <p:nvPicPr>
          <p:cNvPr id="3074" name="Picture 2" descr="https://idea-promotion.ru/upload/blog_img/20-04-20/5.png">
            <a:extLst>
              <a:ext uri="{FF2B5EF4-FFF2-40B4-BE49-F238E27FC236}">
                <a16:creationId xmlns:a16="http://schemas.microsoft.com/office/drawing/2014/main" id="{C74C7B09-8A21-40AF-99B2-3BCA96F359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8435" y="32050"/>
            <a:ext cx="3218694" cy="18571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5120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4F82E9-3AF8-4D4B-9309-CB42273B0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309" y="503238"/>
            <a:ext cx="10571998" cy="970450"/>
          </a:xfrm>
        </p:spPr>
        <p:txBody>
          <a:bodyPr/>
          <a:lstStyle/>
          <a:p>
            <a:r>
              <a:rPr lang="ru-RU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Муниципальный уровень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0E1F7A-2AA4-4777-A2B0-558B2DA81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1" y="2517850"/>
            <a:ext cx="11223843" cy="402149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Положение о воспитательной программе классного руководителя - 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https://school5nv.ru/lokalnye-normativnye-akty/polozhenie-o-vospitatelnoj-programme-klassnogo-rukovoditelya</a:t>
            </a:r>
            <a:r>
              <a:rPr lang="ru-RU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</a:p>
          <a:p>
            <a:r>
              <a:rPr lang="ru-RU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Положение о классном руководителе - 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https://school5nv.ru/lokalnye-normativnye-akty/polozhenie-o-klassnom-rukovoditele</a:t>
            </a:r>
            <a:r>
              <a:rPr lang="ru-RU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</a:p>
          <a:p>
            <a:r>
              <a:rPr lang="ru-RU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Положение о рабочей программе - 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https://school5nv.ru/lokalnye-normativnye-akty/polozhenie-o-rabochej-programme</a:t>
            </a:r>
            <a:r>
              <a:rPr lang="ru-RU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</a:p>
          <a:p>
            <a:r>
              <a:rPr lang="ru-RU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Положение об организации внеурочной деятельности - 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https://school5nv.ru/lokalnye-normativnye-akty/polozhenie-ob-organizacii-vneurochnoj-deyatelnosti</a:t>
            </a:r>
            <a:r>
              <a:rPr lang="ru-RU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15BDBA3-2F84-4DAB-BDF5-658F17EA7E3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168" t="16162" r="86288" b="65925"/>
          <a:stretch/>
        </p:blipFill>
        <p:spPr>
          <a:xfrm>
            <a:off x="9891959" y="503238"/>
            <a:ext cx="1913775" cy="1828799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0745688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Цитаты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Цитаты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Цитаты</Template>
  <TotalTime>89</TotalTime>
  <Words>506</Words>
  <Application>Microsoft Office PowerPoint</Application>
  <PresentationFormat>Широкоэкранный</PresentationFormat>
  <Paragraphs>30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2</vt:lpstr>
      <vt:lpstr>Цитаты</vt:lpstr>
      <vt:lpstr>Перечень документов, регулирующих деятельность классного руководителя </vt:lpstr>
      <vt:lpstr>Международный уровень </vt:lpstr>
      <vt:lpstr>Федеральный уровень </vt:lpstr>
      <vt:lpstr>Региональный уровень </vt:lpstr>
      <vt:lpstr>Муниципальный уровень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Перечень документов, регулирующих деятельность классного руководителя </dc:title>
  <dc:creator>Господин</dc:creator>
  <cp:lastModifiedBy>Господин</cp:lastModifiedBy>
  <cp:revision>7</cp:revision>
  <dcterms:created xsi:type="dcterms:W3CDTF">2022-09-06T16:28:29Z</dcterms:created>
  <dcterms:modified xsi:type="dcterms:W3CDTF">2022-09-06T17:57:55Z</dcterms:modified>
</cp:coreProperties>
</file>